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 ContentType="image/tif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9"/>
  </p:notesMasterIdLst>
  <p:sldIdLst>
    <p:sldId id="258" r:id="rId2"/>
    <p:sldId id="262" r:id="rId3"/>
    <p:sldId id="261" r:id="rId4"/>
    <p:sldId id="260" r:id="rId5"/>
    <p:sldId id="264" r:id="rId6"/>
    <p:sldId id="265" r:id="rId7"/>
    <p:sldId id="263" r:id="rId8"/>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2" d="100"/>
          <a:sy n="82" d="100"/>
        </p:scale>
        <p:origin x="-968" y="-12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interSettings" Target="printerSettings/printerSettings1.bin"/></Relationships>
</file>

<file path=ppt/media/image1.png>
</file>

<file path=ppt/media/image2.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6BC14E-26D8-B143-9AE0-AB13C34AAB09}" type="datetimeFigureOut">
              <a:rPr lang="en-US" smtClean="0"/>
              <a:t>9/6/14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4193FB-D729-7E49-ACBA-9B9F29E5D924}" type="slidenum">
              <a:rPr lang="en-US" smtClean="0"/>
              <a:t>‹#›</a:t>
            </a:fld>
            <a:endParaRPr lang="en-US"/>
          </a:p>
        </p:txBody>
      </p:sp>
    </p:spTree>
    <p:extLst>
      <p:ext uri="{BB962C8B-B14F-4D97-AF65-F5344CB8AC3E}">
        <p14:creationId xmlns:p14="http://schemas.microsoft.com/office/powerpoint/2010/main" val="340903305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6D18E-8B09-B24B-9169-4FC527B8D84F}" type="slidenum">
              <a:rPr lang="en-US" smtClean="0"/>
              <a:pPr/>
              <a:t>1</a:t>
            </a:fld>
            <a:endParaRPr lang="en-US"/>
          </a:p>
        </p:txBody>
      </p:sp>
    </p:spTree>
    <p:extLst>
      <p:ext uri="{BB962C8B-B14F-4D97-AF65-F5344CB8AC3E}">
        <p14:creationId xmlns:p14="http://schemas.microsoft.com/office/powerpoint/2010/main" val="542442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what the</a:t>
            </a:r>
            <a:r>
              <a:rPr lang="en-US" baseline="0" dirty="0" smtClean="0"/>
              <a:t> fragmentation of the chromosome that contains the </a:t>
            </a:r>
            <a:r>
              <a:rPr lang="en-US" baseline="0" dirty="0" err="1" smtClean="0"/>
              <a:t>trangene</a:t>
            </a:r>
            <a:r>
              <a:rPr lang="en-US" baseline="0" dirty="0" smtClean="0"/>
              <a:t> look like.</a:t>
            </a:r>
            <a:endParaRPr lang="en-US" dirty="0"/>
          </a:p>
        </p:txBody>
      </p:sp>
      <p:sp>
        <p:nvSpPr>
          <p:cNvPr id="4" name="Slide Number Placeholder 3"/>
          <p:cNvSpPr>
            <a:spLocks noGrp="1"/>
          </p:cNvSpPr>
          <p:nvPr>
            <p:ph type="sldNum" sz="quarter" idx="10"/>
          </p:nvPr>
        </p:nvSpPr>
        <p:spPr/>
        <p:txBody>
          <a:bodyPr/>
          <a:lstStyle/>
          <a:p>
            <a:fld id="{DE4193FB-D729-7E49-ACBA-9B9F29E5D924}" type="slidenum">
              <a:rPr lang="en-US" smtClean="0"/>
              <a:t>6</a:t>
            </a:fld>
            <a:endParaRPr lang="en-US"/>
          </a:p>
        </p:txBody>
      </p:sp>
    </p:spTree>
    <p:extLst>
      <p:ext uri="{BB962C8B-B14F-4D97-AF65-F5344CB8AC3E}">
        <p14:creationId xmlns:p14="http://schemas.microsoft.com/office/powerpoint/2010/main" val="589741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Which of the split</a:t>
            </a:r>
            <a:r>
              <a:rPr lang="en-US" baseline="0" dirty="0" smtClean="0"/>
              <a:t> output files would the reads on either side of the transgene be </a:t>
            </a:r>
            <a:r>
              <a:rPr lang="en-US" baseline="0" smtClean="0"/>
              <a:t>contained in?</a:t>
            </a:r>
            <a:endParaRPr lang="en-US"/>
          </a:p>
        </p:txBody>
      </p:sp>
      <p:sp>
        <p:nvSpPr>
          <p:cNvPr id="4" name="Slide Number Placeholder 3"/>
          <p:cNvSpPr>
            <a:spLocks noGrp="1"/>
          </p:cNvSpPr>
          <p:nvPr>
            <p:ph type="sldNum" sz="quarter" idx="10"/>
          </p:nvPr>
        </p:nvSpPr>
        <p:spPr/>
        <p:txBody>
          <a:bodyPr/>
          <a:lstStyle/>
          <a:p>
            <a:fld id="{DE4193FB-D729-7E49-ACBA-9B9F29E5D924}" type="slidenum">
              <a:rPr lang="en-US" smtClean="0"/>
              <a:t>7</a:t>
            </a:fld>
            <a:endParaRPr lang="en-US"/>
          </a:p>
        </p:txBody>
      </p:sp>
    </p:spTree>
    <p:extLst>
      <p:ext uri="{BB962C8B-B14F-4D97-AF65-F5344CB8AC3E}">
        <p14:creationId xmlns:p14="http://schemas.microsoft.com/office/powerpoint/2010/main" val="16774435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ti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0"/>
            <a:ext cx="9144000" cy="1752600"/>
          </a:xfrm>
          <a:prstGeom prst="rect">
            <a:avLst/>
          </a:prstGeom>
          <a:solidFill>
            <a:srgbClr val="CE1126"/>
          </a:solidFill>
          <a:ln w="9525">
            <a:noFill/>
            <a:miter lim="800000"/>
            <a:headEnd/>
            <a:tailEnd/>
          </a:ln>
          <a:effectLst/>
        </p:spPr>
        <p:txBody>
          <a:bodyPr wrap="none" anchor="ctr">
            <a:prstTxWarp prst="textNoShape">
              <a:avLst/>
            </a:prstTxWarp>
          </a:bodyPr>
          <a:lstStyle/>
          <a:p>
            <a:endParaRPr lang="en-US"/>
          </a:p>
        </p:txBody>
      </p:sp>
      <p:sp>
        <p:nvSpPr>
          <p:cNvPr id="3076" name="Rectangle 4"/>
          <p:cNvSpPr>
            <a:spLocks noGrp="1" noChangeArrowheads="1"/>
          </p:cNvSpPr>
          <p:nvPr>
            <p:ph type="ctrTitle"/>
          </p:nvPr>
        </p:nvSpPr>
        <p:spPr>
          <a:xfrm>
            <a:off x="533400" y="2514600"/>
            <a:ext cx="7543800" cy="1066800"/>
          </a:xfrm>
        </p:spPr>
        <p:txBody>
          <a:bodyPr anchor="b"/>
          <a:lstStyle>
            <a:lvl1pPr>
              <a:defRPr>
                <a:solidFill>
                  <a:srgbClr val="F2BF49"/>
                </a:solidFill>
              </a:defRPr>
            </a:lvl1pPr>
          </a:lstStyle>
          <a:p>
            <a:r>
              <a:rPr lang="en-US" smtClean="0"/>
              <a:t>Click to edit Master title style</a:t>
            </a:r>
            <a:endParaRPr lang="en-US" dirty="0"/>
          </a:p>
        </p:txBody>
      </p:sp>
      <p:sp>
        <p:nvSpPr>
          <p:cNvPr id="3077" name="Rectangle 5"/>
          <p:cNvSpPr>
            <a:spLocks noGrp="1" noChangeArrowheads="1"/>
          </p:cNvSpPr>
          <p:nvPr>
            <p:ph type="subTitle" idx="1"/>
          </p:nvPr>
        </p:nvSpPr>
        <p:spPr>
          <a:xfrm>
            <a:off x="533400" y="3581400"/>
            <a:ext cx="6248400" cy="1752600"/>
          </a:xfrm>
        </p:spPr>
        <p:txBody>
          <a:bodyPr/>
          <a:lstStyle>
            <a:lvl1pPr marL="0" indent="0">
              <a:buFont typeface="Times" charset="0"/>
              <a:buNone/>
              <a:defRPr sz="2400"/>
            </a:lvl1pPr>
          </a:lstStyle>
          <a:p>
            <a:r>
              <a:rPr lang="en-US" smtClean="0"/>
              <a:t>Click to edit Master subtitle style</a:t>
            </a:r>
            <a:endParaRPr lang="en-US" dirty="0"/>
          </a:p>
        </p:txBody>
      </p:sp>
      <p:sp>
        <p:nvSpPr>
          <p:cNvPr id="3078" name="Text Box 6"/>
          <p:cNvSpPr txBox="1">
            <a:spLocks noChangeArrowheads="1"/>
          </p:cNvSpPr>
          <p:nvPr/>
        </p:nvSpPr>
        <p:spPr bwMode="auto">
          <a:xfrm>
            <a:off x="212725" y="3489325"/>
            <a:ext cx="184150" cy="457200"/>
          </a:xfrm>
          <a:prstGeom prst="rect">
            <a:avLst/>
          </a:prstGeom>
          <a:noFill/>
          <a:ln w="9525">
            <a:noFill/>
            <a:miter lim="800000"/>
            <a:headEnd/>
            <a:tailEnd/>
          </a:ln>
          <a:effectLst/>
        </p:spPr>
        <p:txBody>
          <a:bodyPr wrap="none">
            <a:prstTxWarp prst="textNoShape">
              <a:avLst/>
            </a:prstTxWarp>
            <a:spAutoFit/>
          </a:bodyPr>
          <a:lstStyle/>
          <a:p>
            <a:endParaRPr lang="en-US"/>
          </a:p>
        </p:txBody>
      </p:sp>
      <p:pic>
        <p:nvPicPr>
          <p:cNvPr id="10" name="Picture 11" descr="ISU LEFT white.eps"/>
          <p:cNvPicPr>
            <a:picLocks noChangeAspect="1"/>
          </p:cNvPicPr>
          <p:nvPr userDrawn="1"/>
        </p:nvPicPr>
        <p:blipFill>
          <a:blip r:embed="rId2"/>
          <a:srcRect b="38235"/>
          <a:stretch>
            <a:fillRect/>
          </a:stretch>
        </p:blipFill>
        <p:spPr bwMode="auto">
          <a:xfrm>
            <a:off x="533400" y="644852"/>
            <a:ext cx="4724400" cy="388937"/>
          </a:xfrm>
          <a:prstGeom prst="rect">
            <a:avLst/>
          </a:prstGeom>
          <a:noFill/>
          <a:ln w="9525">
            <a:noFill/>
            <a:miter lim="800000"/>
            <a:headEnd/>
            <a:tailEnd/>
          </a:ln>
        </p:spPr>
      </p:pic>
      <p:sp>
        <p:nvSpPr>
          <p:cNvPr id="2" name="Rectangle 1"/>
          <p:cNvSpPr/>
          <p:nvPr userDrawn="1"/>
        </p:nvSpPr>
        <p:spPr>
          <a:xfrm>
            <a:off x="465712" y="1284291"/>
            <a:ext cx="3420488" cy="400110"/>
          </a:xfrm>
          <a:prstGeom prst="rect">
            <a:avLst/>
          </a:prstGeom>
        </p:spPr>
        <p:txBody>
          <a:bodyPr wrap="none">
            <a:spAutoFit/>
          </a:bodyPr>
          <a:lstStyle/>
          <a:p>
            <a:r>
              <a:rPr lang="en-US" sz="2000" b="0" dirty="0" smtClean="0">
                <a:solidFill>
                  <a:schemeClr val="bg1"/>
                </a:solidFill>
                <a:effectLst/>
                <a:latin typeface="Segoe UI Semibold" panose="020B0702040204020203" pitchFamily="34" charset="0"/>
                <a:ea typeface="Times New Roman" panose="02020603050405020304" pitchFamily="18" charset="0"/>
                <a:cs typeface="Times New Roman" panose="02020603050405020304" pitchFamily="18" charset="0"/>
              </a:rPr>
              <a:t>Genome Informatics Facility</a:t>
            </a:r>
            <a:endParaRPr lang="en-US" sz="2000" b="0" dirty="0">
              <a:solidFill>
                <a:schemeClr val="bg1"/>
              </a:solidFill>
            </a:endParaRPr>
          </a:p>
        </p:txBody>
      </p:sp>
      <p:pic>
        <p:nvPicPr>
          <p:cNvPr id="3" name="Picture 2"/>
          <p:cNvPicPr>
            <a:picLocks noChangeAspect="1"/>
          </p:cNvPicPr>
          <p:nvPr userDrawn="1"/>
        </p:nvPicPr>
        <p:blipFill rotWithShape="1">
          <a:blip r:embed="rId3">
            <a:clrChange>
              <a:clrFrom>
                <a:srgbClr val="E21836"/>
              </a:clrFrom>
              <a:clrTo>
                <a:srgbClr val="E21836">
                  <a:alpha val="0"/>
                </a:srgbClr>
              </a:clrTo>
            </a:clrChange>
            <a:extLst>
              <a:ext uri="{28A0092B-C50C-407E-A947-70E740481C1C}">
                <a14:useLocalDpi xmlns:a14="http://schemas.microsoft.com/office/drawing/2010/main" val="0"/>
              </a:ext>
            </a:extLst>
          </a:blip>
          <a:srcRect l="6413" t="2087" r="10224" b="376"/>
          <a:stretch/>
        </p:blipFill>
        <p:spPr>
          <a:xfrm>
            <a:off x="7848600" y="152400"/>
            <a:ext cx="992064" cy="1449939"/>
          </a:xfrm>
          <a:prstGeom prst="rect">
            <a:avLst/>
          </a:prstGeom>
        </p:spPr>
      </p:pic>
    </p:spTree>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Semibold" panose="020B0702040204020203" pitchFamily="34" charset="0"/>
              </a:defRPr>
            </a:lvl1p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57950" y="152400"/>
            <a:ext cx="2000250" cy="5029200"/>
          </a:xfrm>
        </p:spPr>
        <p:txBody>
          <a:bodyPr vert="eaVert"/>
          <a:lstStyle>
            <a:lvl1pPr>
              <a:defRPr>
                <a:latin typeface="Segoe UI Semibold" panose="020B0702040204020203" pitchFamily="34" charset="0"/>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52400"/>
            <a:ext cx="5848350" cy="5029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Semibold" panose="020B0702040204020203"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212725" y="1295400"/>
            <a:ext cx="8778875" cy="4648200"/>
          </a:xfrm>
        </p:spPr>
        <p:txBody>
          <a:bodyPr/>
          <a:lstStyle>
            <a:lvl1pPr>
              <a:defRPr>
                <a:latin typeface="Segoe UI Semilight" panose="020B0402040204020203" pitchFamily="34" charset="0"/>
                <a:cs typeface="Segoe UI Semilight" panose="020B0402040204020203" pitchFamily="34" charset="0"/>
              </a:defRPr>
            </a:lvl1pPr>
            <a:lvl2pPr>
              <a:defRPr>
                <a:latin typeface="Segoe UI Semilight" panose="020B0402040204020203" pitchFamily="34" charset="0"/>
                <a:cs typeface="Segoe UI Semilight" panose="020B0402040204020203" pitchFamily="34" charset="0"/>
              </a:defRPr>
            </a:lvl2pPr>
            <a:lvl3pPr>
              <a:defRPr>
                <a:latin typeface="Segoe UI Semilight" panose="020B0402040204020203" pitchFamily="34" charset="0"/>
                <a:cs typeface="Segoe UI Semilight" panose="020B0402040204020203" pitchFamily="34" charset="0"/>
              </a:defRPr>
            </a:lvl3pPr>
            <a:lvl4pPr>
              <a:defRPr>
                <a:latin typeface="Segoe UI Semilight" panose="020B0402040204020203" pitchFamily="34" charset="0"/>
                <a:cs typeface="Segoe UI Semilight" panose="020B0402040204020203" pitchFamily="34" charset="0"/>
              </a:defRPr>
            </a:lvl4pPr>
            <a:lvl5pPr>
              <a:defRPr>
                <a:latin typeface="Segoe UI Semilight" panose="020B0402040204020203" pitchFamily="34" charset="0"/>
                <a:cs typeface="Segoe UI Semilight" panose="020B0402040204020203"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5"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Semibold" panose="020B0702040204020203" pitchFamily="34" charset="0"/>
              </a:defRPr>
            </a:lvl1pPr>
          </a:lstStyle>
          <a:p>
            <a:r>
              <a:rPr lang="en-US" smtClean="0"/>
              <a:t>Click to edit Master title style</a:t>
            </a:r>
            <a:endParaRPr lang="en-US"/>
          </a:p>
        </p:txBody>
      </p:sp>
      <p:sp>
        <p:nvSpPr>
          <p:cNvPr id="3" name="Content Placeholder 2"/>
          <p:cNvSpPr>
            <a:spLocks noGrp="1"/>
          </p:cNvSpPr>
          <p:nvPr>
            <p:ph sz="half" idx="1"/>
          </p:nvPr>
        </p:nvSpPr>
        <p:spPr>
          <a:xfrm>
            <a:off x="838200" y="1066800"/>
            <a:ext cx="3733800" cy="4114800"/>
          </a:xfrm>
        </p:spPr>
        <p:txBody>
          <a:bodyPr/>
          <a:lstStyle>
            <a:lvl1pPr>
              <a:defRPr sz="2800">
                <a:latin typeface="Segoe UI Semilight" panose="020B0402040204020203" pitchFamily="34" charset="0"/>
                <a:cs typeface="Segoe UI Semilight" panose="020B0402040204020203" pitchFamily="34" charset="0"/>
              </a:defRPr>
            </a:lvl1pPr>
            <a:lvl2pPr>
              <a:defRPr sz="2400">
                <a:latin typeface="Segoe UI Semilight" panose="020B0402040204020203" pitchFamily="34" charset="0"/>
                <a:cs typeface="Segoe UI Semilight" panose="020B0402040204020203" pitchFamily="34" charset="0"/>
              </a:defRPr>
            </a:lvl2pPr>
            <a:lvl3pPr>
              <a:defRPr sz="2000">
                <a:latin typeface="Segoe UI Semilight" panose="020B0402040204020203" pitchFamily="34" charset="0"/>
                <a:cs typeface="Segoe UI Semilight" panose="020B0402040204020203" pitchFamily="34" charset="0"/>
              </a:defRPr>
            </a:lvl3pPr>
            <a:lvl4pPr>
              <a:defRPr sz="1800">
                <a:latin typeface="Segoe UI Semilight" panose="020B0402040204020203" pitchFamily="34" charset="0"/>
                <a:cs typeface="Segoe UI Semilight" panose="020B0402040204020203" pitchFamily="34" charset="0"/>
              </a:defRPr>
            </a:lvl4pPr>
            <a:lvl5pPr>
              <a:defRPr sz="1800">
                <a:latin typeface="Segoe UI Semilight" panose="020B0402040204020203" pitchFamily="34" charset="0"/>
                <a:cs typeface="Segoe UI Semilight" panose="020B0402040204020203"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24400" y="1066800"/>
            <a:ext cx="3733800" cy="4114800"/>
          </a:xfrm>
        </p:spPr>
        <p:txBody>
          <a:bodyPr/>
          <a:lstStyle>
            <a:lvl1pPr>
              <a:defRPr sz="2800">
                <a:latin typeface="Segoe UI Semilight" panose="020B0402040204020203" pitchFamily="34" charset="0"/>
                <a:cs typeface="Segoe UI Semilight" panose="020B0402040204020203" pitchFamily="34" charset="0"/>
              </a:defRPr>
            </a:lvl1pPr>
            <a:lvl2pPr>
              <a:defRPr sz="2400">
                <a:latin typeface="Segoe UI Semilight" panose="020B0402040204020203" pitchFamily="34" charset="0"/>
                <a:cs typeface="Segoe UI Semilight" panose="020B0402040204020203" pitchFamily="34" charset="0"/>
              </a:defRPr>
            </a:lvl2pPr>
            <a:lvl3pPr>
              <a:defRPr sz="2000">
                <a:latin typeface="Segoe UI Semilight" panose="020B0402040204020203" pitchFamily="34" charset="0"/>
                <a:cs typeface="Segoe UI Semilight" panose="020B0402040204020203" pitchFamily="34" charset="0"/>
              </a:defRPr>
            </a:lvl3pPr>
            <a:lvl4pPr>
              <a:defRPr sz="1800">
                <a:latin typeface="Segoe UI Semilight" panose="020B0402040204020203" pitchFamily="34" charset="0"/>
                <a:cs typeface="Segoe UI Semilight" panose="020B0402040204020203" pitchFamily="34" charset="0"/>
              </a:defRPr>
            </a:lvl4pPr>
            <a:lvl5pPr>
              <a:defRPr sz="1800">
                <a:latin typeface="Segoe UI Semilight" panose="020B0402040204020203" pitchFamily="34" charset="0"/>
                <a:cs typeface="Segoe UI Semilight" panose="020B0402040204020203"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4"/>
          </p:nvPr>
        </p:nvSpPr>
        <p:spPr>
          <a:xfrm>
            <a:off x="8572499" y="6380412"/>
            <a:ext cx="533400" cy="441325"/>
          </a:xfrm>
          <a:prstGeom prst="rect">
            <a:avLst/>
          </a:prstGeom>
        </p:spPr>
        <p:txBody>
          <a:bodyPr vert="horz" lIns="91440" tIns="45720" rIns="91440" bIns="45720" rtlCol="0" anchor="ctr"/>
          <a:lstStyle>
            <a:lvl1pPr algn="r">
              <a:defRPr sz="1200">
                <a:solidFill>
                  <a:schemeClr val="tx1">
                    <a:tint val="75000"/>
                  </a:schemeClr>
                </a:solidFill>
                <a:latin typeface="Segoe UI Semibold" panose="020B0702040204020203" pitchFamily="34" charset="0"/>
              </a:defRPr>
            </a:lvl1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atin typeface="Segoe UI Semibold" panose="020B0702040204020203" pitchFamily="34" charset="0"/>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atin typeface="Segoe UI Semilight" panose="020B0402040204020203" pitchFamily="34" charset="0"/>
                <a:cs typeface="Segoe UI Semilight" panose="020B04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atin typeface="Segoe UI Semilight" panose="020B0402040204020203" pitchFamily="34" charset="0"/>
                <a:cs typeface="Segoe UI Semilight" panose="020B0402040204020203" pitchFamily="34" charset="0"/>
              </a:defRPr>
            </a:lvl1pPr>
            <a:lvl2pPr>
              <a:defRPr sz="2000">
                <a:latin typeface="Segoe UI Semilight" panose="020B0402040204020203" pitchFamily="34" charset="0"/>
                <a:cs typeface="Segoe UI Semilight" panose="020B0402040204020203" pitchFamily="34" charset="0"/>
              </a:defRPr>
            </a:lvl2pPr>
            <a:lvl3pPr>
              <a:defRPr sz="1800">
                <a:latin typeface="Segoe UI Semilight" panose="020B0402040204020203" pitchFamily="34" charset="0"/>
                <a:cs typeface="Segoe UI Semilight" panose="020B0402040204020203" pitchFamily="34" charset="0"/>
              </a:defRPr>
            </a:lvl3pPr>
            <a:lvl4pPr>
              <a:defRPr sz="1600">
                <a:latin typeface="Segoe UI Semilight" panose="020B0402040204020203" pitchFamily="34" charset="0"/>
                <a:cs typeface="Segoe UI Semilight" panose="020B0402040204020203" pitchFamily="34" charset="0"/>
              </a:defRPr>
            </a:lvl4pPr>
            <a:lvl5pPr>
              <a:defRPr sz="1600">
                <a:latin typeface="Segoe UI Semilight" panose="020B0402040204020203" pitchFamily="34" charset="0"/>
                <a:cs typeface="Segoe UI Semilight" panose="020B0402040204020203"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atin typeface="Segoe UI Semilight" panose="020B0402040204020203" pitchFamily="34" charset="0"/>
                <a:cs typeface="Segoe UI Semilight" panose="020B04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atin typeface="Segoe UI Semilight" panose="020B0402040204020203" pitchFamily="34" charset="0"/>
                <a:cs typeface="Segoe UI Semilight" panose="020B0402040204020203" pitchFamily="34" charset="0"/>
              </a:defRPr>
            </a:lvl1pPr>
            <a:lvl2pPr>
              <a:defRPr sz="2000">
                <a:latin typeface="Segoe UI Semilight" panose="020B0402040204020203" pitchFamily="34" charset="0"/>
                <a:cs typeface="Segoe UI Semilight" panose="020B0402040204020203" pitchFamily="34" charset="0"/>
              </a:defRPr>
            </a:lvl2pPr>
            <a:lvl3pPr>
              <a:defRPr sz="1800">
                <a:latin typeface="Segoe UI Semilight" panose="020B0402040204020203" pitchFamily="34" charset="0"/>
                <a:cs typeface="Segoe UI Semilight" panose="020B0402040204020203" pitchFamily="34" charset="0"/>
              </a:defRPr>
            </a:lvl3pPr>
            <a:lvl4pPr>
              <a:defRPr sz="1600">
                <a:latin typeface="Segoe UI Semilight" panose="020B0402040204020203" pitchFamily="34" charset="0"/>
                <a:cs typeface="Segoe UI Semilight" panose="020B0402040204020203" pitchFamily="34" charset="0"/>
              </a:defRPr>
            </a:lvl4pPr>
            <a:lvl5pPr>
              <a:defRPr sz="1600">
                <a:latin typeface="Segoe UI Semilight" panose="020B0402040204020203" pitchFamily="34" charset="0"/>
                <a:cs typeface="Segoe UI Semilight" panose="020B0402040204020203"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Semibold" panose="020B0702040204020203" pitchFamily="34" charset="0"/>
              </a:defRPr>
            </a:lvl1pPr>
          </a:lstStyle>
          <a:p>
            <a:r>
              <a:rPr lang="en-US" smtClean="0"/>
              <a:t>Click to edit Master title style</a:t>
            </a:r>
            <a:endParaRPr lang="en-US"/>
          </a:p>
        </p:txBody>
      </p:sp>
      <p:sp>
        <p:nvSpPr>
          <p:cNvPr id="4"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8572499" y="6380412"/>
            <a:ext cx="533400" cy="441325"/>
          </a:xfrm>
          <a:prstGeom prst="rect">
            <a:avLst/>
          </a:prstGeom>
        </p:spPr>
        <p:txBody>
          <a:bodyPr vert="horz" lIns="91440" tIns="45720" rIns="91440" bIns="45720" rtlCol="0" anchor="ctr"/>
          <a:lstStyle>
            <a:lvl1pPr algn="r">
              <a:defRPr sz="1200">
                <a:solidFill>
                  <a:schemeClr val="tx1">
                    <a:tint val="75000"/>
                  </a:schemeClr>
                </a:solidFill>
                <a:latin typeface="Segoe UI Semibold" panose="020B0702040204020203" pitchFamily="34" charset="0"/>
              </a:defRPr>
            </a:lvl1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atin typeface="Segoe UI Semibold" panose="020B0702040204020203" pitchFamily="34" charset="0"/>
              </a:defRPr>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atin typeface="Segoe UI Semibold" panose="020B0702040204020203" pitchFamily="34" charset="0"/>
              </a:defRPr>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ti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2"/>
          <p:cNvSpPr>
            <a:spLocks noChangeArrowheads="1"/>
          </p:cNvSpPr>
          <p:nvPr/>
        </p:nvSpPr>
        <p:spPr bwMode="auto">
          <a:xfrm>
            <a:off x="0" y="6096000"/>
            <a:ext cx="9144000" cy="762000"/>
          </a:xfrm>
          <a:prstGeom prst="rect">
            <a:avLst/>
          </a:prstGeom>
          <a:solidFill>
            <a:srgbClr val="CE1126"/>
          </a:solidFill>
          <a:ln w="9525">
            <a:noFill/>
            <a:miter lim="800000"/>
            <a:headEnd/>
            <a:tailEnd/>
          </a:ln>
          <a:effectLst/>
        </p:spPr>
        <p:txBody>
          <a:bodyPr wrap="none" anchor="ctr">
            <a:prstTxWarp prst="textNoShape">
              <a:avLst/>
            </a:prstTxWarp>
          </a:bodyPr>
          <a:lstStyle/>
          <a:p>
            <a:endParaRPr lang="en-US" dirty="0"/>
          </a:p>
        </p:txBody>
      </p:sp>
      <p:sp>
        <p:nvSpPr>
          <p:cNvPr id="1026" name="Rectangle 2"/>
          <p:cNvSpPr>
            <a:spLocks noGrp="1" noChangeArrowheads="1"/>
          </p:cNvSpPr>
          <p:nvPr>
            <p:ph type="title"/>
          </p:nvPr>
        </p:nvSpPr>
        <p:spPr bwMode="auto">
          <a:xfrm>
            <a:off x="212725" y="762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a:p>
        </p:txBody>
      </p:sp>
      <p:sp>
        <p:nvSpPr>
          <p:cNvPr id="1027" name="Rectangle 3"/>
          <p:cNvSpPr>
            <a:spLocks noGrp="1" noChangeArrowheads="1"/>
          </p:cNvSpPr>
          <p:nvPr>
            <p:ph type="body" idx="1"/>
          </p:nvPr>
        </p:nvSpPr>
        <p:spPr bwMode="auto">
          <a:xfrm>
            <a:off x="212724" y="1357416"/>
            <a:ext cx="8626475" cy="45861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35" name="Text Box 11"/>
          <p:cNvSpPr txBox="1">
            <a:spLocks noChangeArrowheads="1"/>
          </p:cNvSpPr>
          <p:nvPr/>
        </p:nvSpPr>
        <p:spPr bwMode="auto">
          <a:xfrm>
            <a:off x="212725" y="3489325"/>
            <a:ext cx="184150" cy="457200"/>
          </a:xfrm>
          <a:prstGeom prst="rect">
            <a:avLst/>
          </a:prstGeom>
          <a:noFill/>
          <a:ln w="9525">
            <a:noFill/>
            <a:miter lim="800000"/>
            <a:headEnd/>
            <a:tailEnd/>
          </a:ln>
          <a:effectLst/>
        </p:spPr>
        <p:txBody>
          <a:bodyPr wrap="none">
            <a:prstTxWarp prst="textNoShape">
              <a:avLst/>
            </a:prstTxWarp>
            <a:spAutoFit/>
          </a:bodyPr>
          <a:lstStyle/>
          <a:p>
            <a:endParaRPr lang="en-US"/>
          </a:p>
        </p:txBody>
      </p:sp>
      <p:pic>
        <p:nvPicPr>
          <p:cNvPr id="14" name="Picture 11" descr="ISU LEFT white.eps"/>
          <p:cNvPicPr>
            <a:picLocks noChangeAspect="1"/>
          </p:cNvPicPr>
          <p:nvPr/>
        </p:nvPicPr>
        <p:blipFill>
          <a:blip r:embed="rId13"/>
          <a:srcRect b="38235"/>
          <a:stretch>
            <a:fillRect/>
          </a:stretch>
        </p:blipFill>
        <p:spPr bwMode="auto">
          <a:xfrm>
            <a:off x="609600" y="6501530"/>
            <a:ext cx="3211600" cy="264395"/>
          </a:xfrm>
          <a:prstGeom prst="rect">
            <a:avLst/>
          </a:prstGeom>
          <a:noFill/>
          <a:ln w="9525">
            <a:noFill/>
            <a:miter lim="800000"/>
            <a:headEnd/>
            <a:tailEnd/>
          </a:ln>
        </p:spPr>
      </p:pic>
      <p:pic>
        <p:nvPicPr>
          <p:cNvPr id="15" name="Picture 14"/>
          <p:cNvPicPr>
            <a:picLocks noChangeAspect="1"/>
          </p:cNvPicPr>
          <p:nvPr/>
        </p:nvPicPr>
        <p:blipFill rotWithShape="1">
          <a:blip r:embed="rId14">
            <a:clrChange>
              <a:clrFrom>
                <a:srgbClr val="E21836"/>
              </a:clrFrom>
              <a:clrTo>
                <a:srgbClr val="E21836">
                  <a:alpha val="0"/>
                </a:srgbClr>
              </a:clrTo>
            </a:clrChange>
            <a:extLst>
              <a:ext uri="{28A0092B-C50C-407E-A947-70E740481C1C}">
                <a14:useLocalDpi xmlns:a14="http://schemas.microsoft.com/office/drawing/2010/main" val="0"/>
              </a:ext>
            </a:extLst>
          </a:blip>
          <a:srcRect l="6413" t="2087" r="10224" b="376"/>
          <a:stretch/>
        </p:blipFill>
        <p:spPr>
          <a:xfrm>
            <a:off x="0" y="6135961"/>
            <a:ext cx="466685" cy="682077"/>
          </a:xfrm>
          <a:prstGeom prst="rect">
            <a:avLst/>
          </a:prstGeom>
        </p:spPr>
      </p:pic>
      <p:sp>
        <p:nvSpPr>
          <p:cNvPr id="16" name="Slide Number Placeholder 5"/>
          <p:cNvSpPr>
            <a:spLocks noGrp="1"/>
          </p:cNvSpPr>
          <p:nvPr>
            <p:ph type="sldNum" sz="quarter" idx="4"/>
          </p:nvPr>
        </p:nvSpPr>
        <p:spPr>
          <a:xfrm>
            <a:off x="8572499" y="6380412"/>
            <a:ext cx="533400" cy="441325"/>
          </a:xfrm>
          <a:prstGeom prst="rect">
            <a:avLst/>
          </a:prstGeom>
        </p:spPr>
        <p:txBody>
          <a:bodyPr vert="horz" lIns="91440" tIns="45720" rIns="91440" bIns="45720" rtlCol="0" anchor="ctr"/>
          <a:lstStyle>
            <a:lvl1pPr algn="r">
              <a:defRPr sz="1200">
                <a:solidFill>
                  <a:schemeClr val="tx1">
                    <a:tint val="75000"/>
                  </a:schemeClr>
                </a:solidFill>
                <a:latin typeface="Segoe UI Semibold" panose="020B0702040204020203" pitchFamily="34" charset="0"/>
              </a:defRPr>
            </a:lvl1pPr>
          </a:lstStyle>
          <a:p>
            <a:fld id="{179A9A4E-4C82-4D44-9372-C31BB3818094}"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xmlns:p14="http://schemas.microsoft.com/office/powerpoint/2010/main" id="1" dur="indefinite" restart="never" nodeType="tmRoot"/>
      </p:par>
    </p:tnLst>
  </p:timing>
  <p:hf hdr="0" ftr="0" dt="0"/>
  <p:txStyles>
    <p:titleStyle>
      <a:lvl1pPr algn="l" rtl="0" eaLnBrk="1" fontAlgn="base" hangingPunct="1">
        <a:spcBef>
          <a:spcPct val="0"/>
        </a:spcBef>
        <a:spcAft>
          <a:spcPct val="0"/>
        </a:spcAft>
        <a:defRPr sz="3500">
          <a:solidFill>
            <a:srgbClr val="CE1126"/>
          </a:solidFill>
          <a:latin typeface="+mj-lt"/>
          <a:ea typeface="+mj-ea"/>
          <a:cs typeface="+mj-cs"/>
        </a:defRPr>
      </a:lvl1pPr>
      <a:lvl2pPr algn="l" rtl="0" eaLnBrk="1" fontAlgn="base" hangingPunct="1">
        <a:spcBef>
          <a:spcPct val="0"/>
        </a:spcBef>
        <a:spcAft>
          <a:spcPct val="0"/>
        </a:spcAft>
        <a:defRPr sz="3500">
          <a:solidFill>
            <a:srgbClr val="CE1126"/>
          </a:solidFill>
          <a:latin typeface="Univers 67 CondensedBold" charset="0"/>
        </a:defRPr>
      </a:lvl2pPr>
      <a:lvl3pPr algn="l" rtl="0" eaLnBrk="1" fontAlgn="base" hangingPunct="1">
        <a:spcBef>
          <a:spcPct val="0"/>
        </a:spcBef>
        <a:spcAft>
          <a:spcPct val="0"/>
        </a:spcAft>
        <a:defRPr sz="3500">
          <a:solidFill>
            <a:srgbClr val="CE1126"/>
          </a:solidFill>
          <a:latin typeface="Univers 67 CondensedBold" charset="0"/>
        </a:defRPr>
      </a:lvl3pPr>
      <a:lvl4pPr algn="l" rtl="0" eaLnBrk="1" fontAlgn="base" hangingPunct="1">
        <a:spcBef>
          <a:spcPct val="0"/>
        </a:spcBef>
        <a:spcAft>
          <a:spcPct val="0"/>
        </a:spcAft>
        <a:defRPr sz="3500">
          <a:solidFill>
            <a:srgbClr val="CE1126"/>
          </a:solidFill>
          <a:latin typeface="Univers 67 CondensedBold" charset="0"/>
        </a:defRPr>
      </a:lvl4pPr>
      <a:lvl5pPr algn="l" rtl="0" eaLnBrk="1" fontAlgn="base" hangingPunct="1">
        <a:spcBef>
          <a:spcPct val="0"/>
        </a:spcBef>
        <a:spcAft>
          <a:spcPct val="0"/>
        </a:spcAft>
        <a:defRPr sz="3500">
          <a:solidFill>
            <a:srgbClr val="CE1126"/>
          </a:solidFill>
          <a:latin typeface="Univers 67 CondensedBold" charset="0"/>
        </a:defRPr>
      </a:lvl5pPr>
      <a:lvl6pPr marL="457200" algn="l" rtl="0" eaLnBrk="1" fontAlgn="base" hangingPunct="1">
        <a:spcBef>
          <a:spcPct val="0"/>
        </a:spcBef>
        <a:spcAft>
          <a:spcPct val="0"/>
        </a:spcAft>
        <a:defRPr sz="3500">
          <a:solidFill>
            <a:srgbClr val="CE1126"/>
          </a:solidFill>
          <a:latin typeface="Univers 67 CondensedBold" charset="0"/>
        </a:defRPr>
      </a:lvl6pPr>
      <a:lvl7pPr marL="914400" algn="l" rtl="0" eaLnBrk="1" fontAlgn="base" hangingPunct="1">
        <a:spcBef>
          <a:spcPct val="0"/>
        </a:spcBef>
        <a:spcAft>
          <a:spcPct val="0"/>
        </a:spcAft>
        <a:defRPr sz="3500">
          <a:solidFill>
            <a:srgbClr val="CE1126"/>
          </a:solidFill>
          <a:latin typeface="Univers 67 CondensedBold" charset="0"/>
        </a:defRPr>
      </a:lvl7pPr>
      <a:lvl8pPr marL="1371600" algn="l" rtl="0" eaLnBrk="1" fontAlgn="base" hangingPunct="1">
        <a:spcBef>
          <a:spcPct val="0"/>
        </a:spcBef>
        <a:spcAft>
          <a:spcPct val="0"/>
        </a:spcAft>
        <a:defRPr sz="3500">
          <a:solidFill>
            <a:srgbClr val="CE1126"/>
          </a:solidFill>
          <a:latin typeface="Univers 67 CondensedBold" charset="0"/>
        </a:defRPr>
      </a:lvl8pPr>
      <a:lvl9pPr marL="1828800" algn="l" rtl="0" eaLnBrk="1" fontAlgn="base" hangingPunct="1">
        <a:spcBef>
          <a:spcPct val="0"/>
        </a:spcBef>
        <a:spcAft>
          <a:spcPct val="0"/>
        </a:spcAft>
        <a:defRPr sz="3500">
          <a:solidFill>
            <a:srgbClr val="CE1126"/>
          </a:solidFill>
          <a:latin typeface="Univers 67 CondensedBold" charset="0"/>
        </a:defRPr>
      </a:lvl9pPr>
    </p:titleStyle>
    <p:bodyStyle>
      <a:lvl1pPr marL="342900" indent="-3429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mn-ea"/>
          <a:cs typeface="+mn-cs"/>
        </a:defRPr>
      </a:lvl1pPr>
      <a:lvl2pPr marL="742950" indent="-28575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2pPr>
      <a:lvl3pPr marL="11430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3pPr>
      <a:lvl4pPr marL="16002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4pPr>
      <a:lvl5pPr marL="20574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5pPr>
      <a:lvl6pPr marL="25146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6pPr>
      <a:lvl7pPr marL="29718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7pPr>
      <a:lvl8pPr marL="34290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8pPr>
      <a:lvl9pPr marL="38862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2514600"/>
            <a:ext cx="9003574" cy="546062"/>
          </a:xfrm>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Genome Informatics </a:t>
            </a:r>
            <a:r>
              <a:rPr lang="en-US" dirty="0" smtClean="0">
                <a:latin typeface="Segoe UI" panose="020B0502040204020203" pitchFamily="34" charset="0"/>
                <a:ea typeface="Segoe UI" panose="020B0502040204020203" pitchFamily="34" charset="0"/>
                <a:cs typeface="Segoe UI" panose="020B0502040204020203" pitchFamily="34" charset="0"/>
              </a:rPr>
              <a:t>at </a:t>
            </a:r>
            <a:r>
              <a:rPr lang="en-US" dirty="0">
                <a:latin typeface="Segoe UI" panose="020B0502040204020203" pitchFamily="34" charset="0"/>
                <a:ea typeface="Segoe UI" panose="020B0502040204020203" pitchFamily="34" charset="0"/>
                <a:cs typeface="Segoe UI" panose="020B0502040204020203" pitchFamily="34" charset="0"/>
              </a:rPr>
              <a:t>Iowa </a:t>
            </a:r>
            <a:r>
              <a:rPr lang="en-US" dirty="0" smtClean="0">
                <a:latin typeface="Segoe UI" panose="020B0502040204020203" pitchFamily="34" charset="0"/>
                <a:ea typeface="Segoe UI" panose="020B0502040204020203" pitchFamily="34" charset="0"/>
                <a:cs typeface="Segoe UI" panose="020B0502040204020203" pitchFamily="34" charset="0"/>
              </a:rPr>
              <a:t>State </a:t>
            </a:r>
            <a:r>
              <a:rPr lang="en-US" dirty="0">
                <a:latin typeface="Segoe UI" panose="020B0502040204020203" pitchFamily="34" charset="0"/>
                <a:ea typeface="Segoe UI" panose="020B0502040204020203" pitchFamily="34" charset="0"/>
                <a:cs typeface="Segoe UI" panose="020B0502040204020203" pitchFamily="34" charset="0"/>
              </a:rPr>
              <a:t>University</a:t>
            </a:r>
          </a:p>
        </p:txBody>
      </p:sp>
      <p:sp>
        <p:nvSpPr>
          <p:cNvPr id="5" name="Subtitle 4"/>
          <p:cNvSpPr>
            <a:spLocks noGrp="1"/>
          </p:cNvSpPr>
          <p:nvPr>
            <p:ph type="subTitle" idx="1"/>
          </p:nvPr>
        </p:nvSpPr>
        <p:spPr>
          <a:xfrm>
            <a:off x="533399" y="3581400"/>
            <a:ext cx="7288273" cy="1752600"/>
          </a:xfrm>
        </p:spPr>
        <p:txBody>
          <a:bodyPr/>
          <a:lstStyle/>
          <a:p>
            <a:pPr marL="342900" indent="-342900">
              <a:buFont typeface="Arial"/>
              <a:buChar char="•"/>
            </a:pPr>
            <a:r>
              <a:rPr lang="en-US" dirty="0" smtClean="0">
                <a:latin typeface="Segoe UI" panose="020B0502040204020203" pitchFamily="34" charset="0"/>
                <a:ea typeface="Segoe UI" panose="020B0502040204020203" pitchFamily="34" charset="0"/>
                <a:cs typeface="Segoe UI" panose="020B0502040204020203" pitchFamily="34" charset="0"/>
              </a:rPr>
              <a:t>Understanding Reads, Alignment and GSNAP</a:t>
            </a:r>
            <a:endParaRPr lang="en-US" dirty="0">
              <a:latin typeface="Segoe UI" panose="020B0502040204020203" pitchFamily="34" charset="0"/>
              <a:ea typeface="Segoe UI" panose="020B0502040204020203" pitchFamily="34" charset="0"/>
              <a:cs typeface="Segoe UI" panose="020B0502040204020203" pitchFamily="34" charset="0"/>
            </a:endParaRPr>
          </a:p>
          <a:p>
            <a:pPr marL="342900" indent="-342900">
              <a:buFont typeface="Arial"/>
              <a:buChar char="•"/>
            </a:pPr>
            <a:r>
              <a:rPr lang="en-US" dirty="0" smtClean="0">
                <a:latin typeface="Segoe UI" panose="020B0502040204020203" pitchFamily="34" charset="0"/>
                <a:ea typeface="Segoe UI" panose="020B0502040204020203" pitchFamily="34" charset="0"/>
                <a:cs typeface="Segoe UI" panose="020B0502040204020203" pitchFamily="34" charset="0"/>
              </a:rPr>
              <a:t>Transgene example problem</a:t>
            </a:r>
          </a:p>
          <a:p>
            <a:pPr marL="342900" indent="-342900">
              <a:buFont typeface="Arial"/>
              <a:buChar char="•"/>
            </a:pPr>
            <a:r>
              <a:rPr lang="en-US" dirty="0" smtClean="0">
                <a:latin typeface="Segoe UI" panose="020B0502040204020203" pitchFamily="34" charset="0"/>
                <a:ea typeface="Segoe UI" panose="020B0502040204020203" pitchFamily="34" charset="0"/>
                <a:cs typeface="Segoe UI" panose="020B0502040204020203" pitchFamily="34" charset="0"/>
              </a:rPr>
              <a:t>Interspecies alignment issues.</a:t>
            </a:r>
            <a:endParaRPr lang="en-US" dirty="0" smtClean="0">
              <a:latin typeface="Segoe UI" panose="020B0502040204020203" pitchFamily="34" charset="0"/>
              <a:ea typeface="Segoe UI" panose="020B0502040204020203" pitchFamily="34" charset="0"/>
              <a:cs typeface="Segoe UI" panose="020B0502040204020203" pitchFamily="34" charset="0"/>
            </a:endParaRPr>
          </a:p>
        </p:txBody>
      </p:sp>
      <p:sp>
        <p:nvSpPr>
          <p:cNvPr id="6" name="Text Box 6"/>
          <p:cNvSpPr txBox="1">
            <a:spLocks noChangeArrowheads="1"/>
          </p:cNvSpPr>
          <p:nvPr/>
        </p:nvSpPr>
        <p:spPr bwMode="auto">
          <a:xfrm>
            <a:off x="6439" y="5985301"/>
            <a:ext cx="2727429" cy="8309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600" dirty="0">
                <a:latin typeface="Segoe UI" panose="020B0502040204020203" pitchFamily="34" charset="0"/>
                <a:ea typeface="Segoe UI" panose="020B0502040204020203" pitchFamily="34" charset="0"/>
                <a:cs typeface="Segoe UI" panose="020B0502040204020203" pitchFamily="34" charset="0"/>
              </a:rPr>
              <a:t>Andrew Severin</a:t>
            </a:r>
          </a:p>
          <a:p>
            <a:r>
              <a:rPr lang="en-US" sz="1600" dirty="0" smtClean="0">
                <a:latin typeface="Segoe UI" panose="020B0502040204020203" pitchFamily="34" charset="0"/>
                <a:ea typeface="Segoe UI" panose="020B0502040204020203" pitchFamily="34" charset="0"/>
                <a:cs typeface="Segoe UI" panose="020B0502040204020203" pitchFamily="34" charset="0"/>
              </a:rPr>
              <a:t>Genome Informatics Facility</a:t>
            </a:r>
          </a:p>
          <a:p>
            <a:r>
              <a:rPr lang="en-US" sz="1600" dirty="0" smtClean="0">
                <a:latin typeface="Segoe UI" panose="020B0502040204020203" pitchFamily="34" charset="0"/>
                <a:ea typeface="Segoe UI" panose="020B0502040204020203" pitchFamily="34" charset="0"/>
                <a:cs typeface="Segoe UI" panose="020B0502040204020203" pitchFamily="34" charset="0"/>
              </a:rPr>
              <a:t>Iowa </a:t>
            </a:r>
            <a:r>
              <a:rPr lang="en-US" sz="1600" dirty="0">
                <a:latin typeface="Segoe UI" panose="020B0502040204020203" pitchFamily="34" charset="0"/>
                <a:ea typeface="Segoe UI" panose="020B0502040204020203" pitchFamily="34" charset="0"/>
                <a:cs typeface="Segoe UI" panose="020B0502040204020203" pitchFamily="34" charset="0"/>
              </a:rPr>
              <a:t>State </a:t>
            </a:r>
            <a:r>
              <a:rPr lang="en-US" sz="1600" dirty="0" smtClean="0">
                <a:latin typeface="Segoe UI" panose="020B0502040204020203" pitchFamily="34" charset="0"/>
                <a:ea typeface="Segoe UI" panose="020B0502040204020203" pitchFamily="34" charset="0"/>
                <a:cs typeface="Segoe UI" panose="020B0502040204020203" pitchFamily="34" charset="0"/>
              </a:rPr>
              <a:t>University</a:t>
            </a:r>
            <a:endParaRPr lang="en-US" sz="1600" dirty="0">
              <a:latin typeface="Segoe UI" panose="020B0502040204020203" pitchFamily="34" charset="0"/>
              <a:ea typeface="Segoe UI" panose="020B0502040204020203" pitchFamily="34" charset="0"/>
              <a:cs typeface="Segoe UI" panose="020B0502040204020203" pitchFamily="34" charset="0"/>
            </a:endParaRPr>
          </a:p>
        </p:txBody>
      </p:sp>
      <p:sp>
        <p:nvSpPr>
          <p:cNvPr id="7" name="Text Box 6"/>
          <p:cNvSpPr txBox="1">
            <a:spLocks noChangeArrowheads="1"/>
          </p:cNvSpPr>
          <p:nvPr/>
        </p:nvSpPr>
        <p:spPr bwMode="auto">
          <a:xfrm>
            <a:off x="7021262" y="6231522"/>
            <a:ext cx="2111876" cy="5847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600" dirty="0" smtClean="0">
                <a:latin typeface="Segoe UI" panose="020B0502040204020203" pitchFamily="34" charset="0"/>
                <a:ea typeface="Segoe UI" panose="020B0502040204020203" pitchFamily="34" charset="0"/>
                <a:cs typeface="Segoe UI" panose="020B0502040204020203" pitchFamily="34" charset="0"/>
              </a:rPr>
              <a:t>206 Science I</a:t>
            </a:r>
            <a:endParaRPr lang="en-US" sz="1600" dirty="0">
              <a:latin typeface="Segoe UI" panose="020B0502040204020203" pitchFamily="34" charset="0"/>
              <a:ea typeface="Segoe UI" panose="020B0502040204020203" pitchFamily="34" charset="0"/>
              <a:cs typeface="Segoe UI" panose="020B0502040204020203" pitchFamily="34" charset="0"/>
            </a:endParaRPr>
          </a:p>
          <a:p>
            <a:r>
              <a:rPr lang="en-US" sz="1600" dirty="0" smtClean="0">
                <a:latin typeface="Segoe UI" panose="020B0502040204020203" pitchFamily="34" charset="0"/>
                <a:ea typeface="Segoe UI" panose="020B0502040204020203" pitchFamily="34" charset="0"/>
                <a:cs typeface="Segoe UI" panose="020B0502040204020203" pitchFamily="34" charset="0"/>
              </a:rPr>
              <a:t>Iowa </a:t>
            </a:r>
            <a:r>
              <a:rPr lang="en-US" sz="1600" dirty="0">
                <a:latin typeface="Segoe UI" panose="020B0502040204020203" pitchFamily="34" charset="0"/>
                <a:ea typeface="Segoe UI" panose="020B0502040204020203" pitchFamily="34" charset="0"/>
                <a:cs typeface="Segoe UI" panose="020B0502040204020203" pitchFamily="34" charset="0"/>
              </a:rPr>
              <a:t>State </a:t>
            </a:r>
            <a:r>
              <a:rPr lang="en-US" sz="1600" dirty="0" smtClean="0">
                <a:latin typeface="Segoe UI" panose="020B0502040204020203" pitchFamily="34" charset="0"/>
                <a:ea typeface="Segoe UI" panose="020B0502040204020203" pitchFamily="34" charset="0"/>
                <a:cs typeface="Segoe UI" panose="020B0502040204020203" pitchFamily="34" charset="0"/>
              </a:rPr>
              <a:t>University</a:t>
            </a:r>
          </a:p>
        </p:txBody>
      </p:sp>
    </p:spTree>
    <p:extLst>
      <p:ext uri="{BB962C8B-B14F-4D97-AF65-F5344CB8AC3E}">
        <p14:creationId xmlns:p14="http://schemas.microsoft.com/office/powerpoint/2010/main" val="393553311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Reads</a:t>
            </a:r>
            <a:endParaRPr lang="en-US" dirty="0"/>
          </a:p>
        </p:txBody>
      </p:sp>
      <p:pic>
        <p:nvPicPr>
          <p:cNvPr id="5" name="Picture 4"/>
          <p:cNvPicPr>
            <a:picLocks noChangeAspect="1"/>
          </p:cNvPicPr>
          <p:nvPr/>
        </p:nvPicPr>
        <p:blipFill>
          <a:blip r:embed="rId2"/>
          <a:stretch>
            <a:fillRect/>
          </a:stretch>
        </p:blipFill>
        <p:spPr>
          <a:xfrm>
            <a:off x="526135" y="2611281"/>
            <a:ext cx="8219607" cy="1524000"/>
          </a:xfrm>
          <a:prstGeom prst="rect">
            <a:avLst/>
          </a:prstGeom>
        </p:spPr>
      </p:pic>
    </p:spTree>
    <p:extLst>
      <p:ext uri="{BB962C8B-B14F-4D97-AF65-F5344CB8AC3E}">
        <p14:creationId xmlns:p14="http://schemas.microsoft.com/office/powerpoint/2010/main" val="3908623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6200"/>
            <a:ext cx="9143999" cy="1143000"/>
          </a:xfrm>
        </p:spPr>
        <p:txBody>
          <a:bodyPr/>
          <a:lstStyle/>
          <a:p>
            <a:pPr algn="ctr"/>
            <a:r>
              <a:rPr lang="en-US" dirty="0" smtClean="0"/>
              <a:t>Examples of Read Alignment </a:t>
            </a:r>
            <a:endParaRPr lang="en-US" dirty="0"/>
          </a:p>
        </p:txBody>
      </p:sp>
      <p:pic>
        <p:nvPicPr>
          <p:cNvPr id="5" name="Picture 4"/>
          <p:cNvPicPr>
            <a:picLocks noChangeAspect="1"/>
          </p:cNvPicPr>
          <p:nvPr/>
        </p:nvPicPr>
        <p:blipFill>
          <a:blip r:embed="rId2"/>
          <a:stretch>
            <a:fillRect/>
          </a:stretch>
        </p:blipFill>
        <p:spPr>
          <a:xfrm>
            <a:off x="346297" y="1635873"/>
            <a:ext cx="8341772" cy="3905685"/>
          </a:xfrm>
          <a:prstGeom prst="rect">
            <a:avLst/>
          </a:prstGeom>
        </p:spPr>
      </p:pic>
    </p:spTree>
    <p:extLst>
      <p:ext uri="{BB962C8B-B14F-4D97-AF65-F5344CB8AC3E}">
        <p14:creationId xmlns:p14="http://schemas.microsoft.com/office/powerpoint/2010/main" val="2703573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9108" y="76200"/>
            <a:ext cx="7772400" cy="629323"/>
          </a:xfrm>
        </p:spPr>
        <p:txBody>
          <a:bodyPr/>
          <a:lstStyle/>
          <a:p>
            <a:pPr algn="ctr"/>
            <a:r>
              <a:rPr lang="en-US" dirty="0" smtClean="0"/>
              <a:t>GSNAP Split Output Files</a:t>
            </a:r>
            <a:endParaRPr lang="en-US" dirty="0"/>
          </a:p>
        </p:txBody>
      </p:sp>
      <p:pic>
        <p:nvPicPr>
          <p:cNvPr id="8" name="Picture 7"/>
          <p:cNvPicPr>
            <a:picLocks noChangeAspect="1"/>
          </p:cNvPicPr>
          <p:nvPr/>
        </p:nvPicPr>
        <p:blipFill>
          <a:blip r:embed="rId2"/>
          <a:stretch>
            <a:fillRect/>
          </a:stretch>
        </p:blipFill>
        <p:spPr>
          <a:xfrm>
            <a:off x="953199" y="1004151"/>
            <a:ext cx="6987466" cy="4865346"/>
          </a:xfrm>
          <a:prstGeom prst="rect">
            <a:avLst/>
          </a:prstGeom>
        </p:spPr>
      </p:pic>
    </p:spTree>
    <p:extLst>
      <p:ext uri="{BB962C8B-B14F-4D97-AF65-F5344CB8AC3E}">
        <p14:creationId xmlns:p14="http://schemas.microsoft.com/office/powerpoint/2010/main" val="394368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2725" y="76200"/>
            <a:ext cx="8778876" cy="1143000"/>
          </a:xfrm>
        </p:spPr>
        <p:txBody>
          <a:bodyPr/>
          <a:lstStyle/>
          <a:p>
            <a:r>
              <a:rPr lang="en-US" dirty="0" smtClean="0"/>
              <a:t>Description of the </a:t>
            </a:r>
            <a:r>
              <a:rPr lang="en-US" dirty="0"/>
              <a:t>t</a:t>
            </a:r>
            <a:r>
              <a:rPr lang="en-US" dirty="0" smtClean="0"/>
              <a:t>ransgene problem</a:t>
            </a:r>
            <a:endParaRPr lang="en-US" dirty="0"/>
          </a:p>
        </p:txBody>
      </p:sp>
      <p:sp>
        <p:nvSpPr>
          <p:cNvPr id="3" name="Content Placeholder 2"/>
          <p:cNvSpPr>
            <a:spLocks noGrp="1"/>
          </p:cNvSpPr>
          <p:nvPr>
            <p:ph idx="1"/>
          </p:nvPr>
        </p:nvSpPr>
        <p:spPr>
          <a:xfrm>
            <a:off x="1" y="1295400"/>
            <a:ext cx="8991600" cy="4648200"/>
          </a:xfrm>
        </p:spPr>
        <p:txBody>
          <a:bodyPr/>
          <a:lstStyle/>
          <a:p>
            <a:r>
              <a:rPr lang="en-US" sz="2000" dirty="0"/>
              <a:t>A faculty member has come to you and told you that she can not find the location of a transgene </a:t>
            </a:r>
            <a:r>
              <a:rPr lang="en-US" sz="2000" dirty="0" smtClean="0"/>
              <a:t>inserted </a:t>
            </a:r>
            <a:r>
              <a:rPr lang="en-US" sz="2000" dirty="0"/>
              <a:t>into the </a:t>
            </a:r>
            <a:r>
              <a:rPr lang="en-US" sz="2000" dirty="0" err="1"/>
              <a:t>Zebrafish</a:t>
            </a:r>
            <a:r>
              <a:rPr lang="en-US" sz="2000" dirty="0"/>
              <a:t> genome.  She is fairly confident it was inserted in only one location </a:t>
            </a:r>
            <a:r>
              <a:rPr lang="en-US" sz="2000" dirty="0" smtClean="0"/>
              <a:t>based on </a:t>
            </a:r>
            <a:r>
              <a:rPr lang="en-US" sz="2000" dirty="0"/>
              <a:t>crosses between the transgenic and the wild type.   She originally tried to design primers based on the known transgene sequence in hopes to sequence into the genome using random primers.  Unfortunately, the PCR and Sanger sequencing only </a:t>
            </a:r>
            <a:r>
              <a:rPr lang="en-US" sz="2000" dirty="0" smtClean="0"/>
              <a:t>returned </a:t>
            </a:r>
            <a:r>
              <a:rPr lang="en-US" sz="2000" dirty="0"/>
              <a:t>garbage (signal to noise was indistinguishable).  It is known that transgenes can insert in multiple copies.  The only other piece of information you have is that the promoter for the transgene was taken from chromosome 14</a:t>
            </a:r>
            <a:r>
              <a:rPr lang="en-US" sz="2000" dirty="0" smtClean="0"/>
              <a:t>.</a:t>
            </a:r>
          </a:p>
          <a:p>
            <a:endParaRPr lang="en-US" sz="2000" dirty="0"/>
          </a:p>
          <a:p>
            <a:r>
              <a:rPr lang="en-US" sz="2000" dirty="0" smtClean="0"/>
              <a:t>The </a:t>
            </a:r>
            <a:r>
              <a:rPr lang="en-US" sz="2000" dirty="0"/>
              <a:t>researcher would like to know the precise coordinates of the transgene insertion.  She obtained paired-end </a:t>
            </a:r>
            <a:r>
              <a:rPr lang="en-US" sz="2000" dirty="0" err="1"/>
              <a:t>Illumina</a:t>
            </a:r>
            <a:r>
              <a:rPr lang="en-US" sz="2000" dirty="0"/>
              <a:t> sequencing data from the DNA facility, here, at Iowa State University. </a:t>
            </a:r>
          </a:p>
        </p:txBody>
      </p:sp>
    </p:spTree>
    <p:extLst>
      <p:ext uri="{BB962C8B-B14F-4D97-AF65-F5344CB8AC3E}">
        <p14:creationId xmlns:p14="http://schemas.microsoft.com/office/powerpoint/2010/main" val="420889707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Introgression of Transgene</a:t>
            </a:r>
          </a:p>
        </p:txBody>
      </p:sp>
      <p:pic>
        <p:nvPicPr>
          <p:cNvPr id="4" name="Picture 3"/>
          <p:cNvPicPr>
            <a:picLocks noChangeAspect="1"/>
          </p:cNvPicPr>
          <p:nvPr/>
        </p:nvPicPr>
        <p:blipFill>
          <a:blip r:embed="rId3"/>
          <a:stretch>
            <a:fillRect/>
          </a:stretch>
        </p:blipFill>
        <p:spPr>
          <a:xfrm>
            <a:off x="423711" y="1378571"/>
            <a:ext cx="5229577" cy="4476480"/>
          </a:xfrm>
          <a:prstGeom prst="rect">
            <a:avLst/>
          </a:prstGeom>
        </p:spPr>
      </p:pic>
      <p:sp>
        <p:nvSpPr>
          <p:cNvPr id="5" name="TextBox 4"/>
          <p:cNvSpPr txBox="1"/>
          <p:nvPr/>
        </p:nvSpPr>
        <p:spPr>
          <a:xfrm>
            <a:off x="6096000" y="1143000"/>
            <a:ext cx="2483071" cy="369332"/>
          </a:xfrm>
          <a:prstGeom prst="rect">
            <a:avLst/>
          </a:prstGeom>
          <a:noFill/>
        </p:spPr>
        <p:txBody>
          <a:bodyPr wrap="none" rtlCol="0">
            <a:spAutoFit/>
          </a:bodyPr>
          <a:lstStyle/>
          <a:p>
            <a:r>
              <a:rPr lang="en-US" sz="1800" dirty="0" smtClean="0"/>
              <a:t>Genome with Transgene</a:t>
            </a:r>
            <a:endParaRPr lang="en-US" sz="1800" dirty="0"/>
          </a:p>
        </p:txBody>
      </p:sp>
      <p:sp>
        <p:nvSpPr>
          <p:cNvPr id="6" name="TextBox 5"/>
          <p:cNvSpPr txBox="1"/>
          <p:nvPr/>
        </p:nvSpPr>
        <p:spPr>
          <a:xfrm>
            <a:off x="6096000" y="2107798"/>
            <a:ext cx="2268357" cy="369332"/>
          </a:xfrm>
          <a:prstGeom prst="rect">
            <a:avLst/>
          </a:prstGeom>
          <a:noFill/>
        </p:spPr>
        <p:txBody>
          <a:bodyPr wrap="none" rtlCol="0">
            <a:spAutoFit/>
          </a:bodyPr>
          <a:lstStyle/>
          <a:p>
            <a:r>
              <a:rPr lang="en-US" sz="1800" dirty="0"/>
              <a:t>200 </a:t>
            </a:r>
            <a:r>
              <a:rPr lang="en-US" sz="1800" dirty="0" err="1"/>
              <a:t>bp</a:t>
            </a:r>
            <a:r>
              <a:rPr lang="en-US" sz="1800" dirty="0"/>
              <a:t> Fragmentation</a:t>
            </a:r>
          </a:p>
        </p:txBody>
      </p:sp>
      <p:sp>
        <p:nvSpPr>
          <p:cNvPr id="7" name="TextBox 6"/>
          <p:cNvSpPr txBox="1"/>
          <p:nvPr/>
        </p:nvSpPr>
        <p:spPr>
          <a:xfrm>
            <a:off x="6096000" y="3827612"/>
            <a:ext cx="2197236" cy="646331"/>
          </a:xfrm>
          <a:prstGeom prst="rect">
            <a:avLst/>
          </a:prstGeom>
          <a:noFill/>
        </p:spPr>
        <p:txBody>
          <a:bodyPr wrap="none" rtlCol="0">
            <a:spAutoFit/>
          </a:bodyPr>
          <a:lstStyle/>
          <a:p>
            <a:pPr algn="ctr"/>
            <a:r>
              <a:rPr lang="en-US" sz="1800" dirty="0" smtClean="0"/>
              <a:t>Transgene containing </a:t>
            </a:r>
          </a:p>
          <a:p>
            <a:pPr algn="ctr"/>
            <a:r>
              <a:rPr lang="en-US" sz="1800" dirty="0" smtClean="0"/>
              <a:t>fragment selection</a:t>
            </a:r>
            <a:endParaRPr lang="en-US" sz="1800" dirty="0"/>
          </a:p>
        </p:txBody>
      </p:sp>
      <p:sp>
        <p:nvSpPr>
          <p:cNvPr id="8" name="TextBox 7"/>
          <p:cNvSpPr txBox="1"/>
          <p:nvPr/>
        </p:nvSpPr>
        <p:spPr>
          <a:xfrm>
            <a:off x="6096000" y="5503625"/>
            <a:ext cx="2755044" cy="369332"/>
          </a:xfrm>
          <a:prstGeom prst="rect">
            <a:avLst/>
          </a:prstGeom>
          <a:noFill/>
        </p:spPr>
        <p:txBody>
          <a:bodyPr wrap="none" rtlCol="0">
            <a:spAutoFit/>
          </a:bodyPr>
          <a:lstStyle/>
          <a:p>
            <a:r>
              <a:rPr lang="en-US" sz="1800" dirty="0" smtClean="0"/>
              <a:t>Expected PE </a:t>
            </a:r>
            <a:r>
              <a:rPr lang="en-US" sz="1800" dirty="0" err="1" smtClean="0"/>
              <a:t>Illumina</a:t>
            </a:r>
            <a:r>
              <a:rPr lang="en-US" sz="1800" dirty="0" smtClean="0"/>
              <a:t> reads</a:t>
            </a:r>
            <a:endParaRPr lang="en-US" sz="1800" dirty="0"/>
          </a:p>
        </p:txBody>
      </p:sp>
      <p:cxnSp>
        <p:nvCxnSpPr>
          <p:cNvPr id="9" name="Straight Connector 8"/>
          <p:cNvCxnSpPr/>
          <p:nvPr/>
        </p:nvCxnSpPr>
        <p:spPr>
          <a:xfrm>
            <a:off x="5644006" y="3235084"/>
            <a:ext cx="591386" cy="530568"/>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5513896" y="4293144"/>
            <a:ext cx="663618" cy="516497"/>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2042985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 to the Reference Genome</a:t>
            </a:r>
            <a:endParaRPr lang="en-US" dirty="0"/>
          </a:p>
        </p:txBody>
      </p:sp>
      <p:pic>
        <p:nvPicPr>
          <p:cNvPr id="6" name="Picture 5"/>
          <p:cNvPicPr>
            <a:picLocks noChangeAspect="1"/>
          </p:cNvPicPr>
          <p:nvPr/>
        </p:nvPicPr>
        <p:blipFill>
          <a:blip r:embed="rId3"/>
          <a:stretch>
            <a:fillRect/>
          </a:stretch>
        </p:blipFill>
        <p:spPr>
          <a:xfrm>
            <a:off x="212725" y="1716923"/>
            <a:ext cx="8801868" cy="3348161"/>
          </a:xfrm>
          <a:prstGeom prst="rect">
            <a:avLst/>
          </a:prstGeom>
        </p:spPr>
      </p:pic>
    </p:spTree>
    <p:extLst>
      <p:ext uri="{BB962C8B-B14F-4D97-AF65-F5344CB8AC3E}">
        <p14:creationId xmlns:p14="http://schemas.microsoft.com/office/powerpoint/2010/main" val="157128325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GIF">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Univers 67 CondensedBold"/>
        <a:ea typeface=""/>
        <a:cs typeface=""/>
      </a:majorFont>
      <a:minorFont>
        <a:latin typeface="Univers 67 CondensedBol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GIF.thmx</Template>
  <TotalTime>6446</TotalTime>
  <Words>261</Words>
  <Application>Microsoft Macintosh PowerPoint</Application>
  <PresentationFormat>On-screen Show (4:3)</PresentationFormat>
  <Paragraphs>28</Paragraphs>
  <Slides>7</Slides>
  <Notes>3</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GIF</vt:lpstr>
      <vt:lpstr>Genome Informatics at Iowa State University</vt:lpstr>
      <vt:lpstr>Reads</vt:lpstr>
      <vt:lpstr>Examples of Read Alignment </vt:lpstr>
      <vt:lpstr>GSNAP Split Output Files</vt:lpstr>
      <vt:lpstr>Description of the transgene problem</vt:lpstr>
      <vt:lpstr>Introgression of Transgene</vt:lpstr>
      <vt:lpstr>Mapping to the Reference Genome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Genome Informatics at Iowa  State University</dc:title>
  <dc:creator>andrew  severin</dc:creator>
  <cp:lastModifiedBy>andrew  severin</cp:lastModifiedBy>
  <cp:revision>37</cp:revision>
  <dcterms:created xsi:type="dcterms:W3CDTF">2014-08-11T11:52:36Z</dcterms:created>
  <dcterms:modified xsi:type="dcterms:W3CDTF">2014-09-08T19:08:15Z</dcterms:modified>
</cp:coreProperties>
</file>

<file path=docProps/thumbnail.jpeg>
</file>